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3"/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1371600" y="763587"/>
            <a:ext cx="5024437" cy="376713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3" type="hdr"/>
          </p:nvPr>
        </p:nvSpPr>
        <p:spPr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0" type="dt"/>
          </p:nvPr>
        </p:nvSpPr>
        <p:spPr>
          <a:xfrm>
            <a:off x="4398962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n"/>
          <p:cNvSpPr txBox="1"/>
          <p:nvPr>
            <p:ph idx="4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2" name="Google Shape;82;p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5" name="Google Shape;145;p1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2" name="Google Shape;152;p2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9" name="Google Shape;159;p2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df6c606c8_1_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65" name="Google Shape;165;g3df6c606c8_1_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df6c606c8_1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3df6c606c8_1_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df6c606c8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3" name="Google Shape;173;g3df6c606c8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df6c606c8_0_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0" name="Google Shape;180;g3df6c606c8_0_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df6c606c8_0_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7" name="Google Shape;187;g3df6c606c8_0_1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df6c606c8_0_1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4" name="Google Shape;194;g3df6c606c8_0_18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df6c606c8_0_2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1" name="Google Shape;201;g3df6c606c8_0_2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df6c606c8_0_3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8" name="Google Shape;208;g3df6c606c8_0_3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9" name="Google Shape;89;p10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0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df6c606c8_0_3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5" name="Google Shape;215;g3df6c606c8_0_3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df6c606c8_0_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2" name="Google Shape;222;g3df6c606c8_0_4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9" name="Google Shape;229;p3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d40864157_0_14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35" name="Google Shape;235;g3d40864157_0_14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d40864157_0_14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3d40864157_0_14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3" name="Google Shape;243;p3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0" name="Google Shape;250;p4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4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5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7" name="Google Shape;257;p50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5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4" name="Google Shape;264;p5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5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d40864157_0_21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70" name="Google Shape;270;g3d40864157_0_21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d40864157_0_21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g3d40864157_0_21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8" name="Google Shape;278;p5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5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6" name="Google Shape;96;p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5" name="Google Shape;285;p5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5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2" name="Google Shape;292;p5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5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3e9137b585_1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9" name="Google Shape;299;g3e9137b585_1_0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g3e9137b585_1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e9137b585_1_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06" name="Google Shape;306;g3e9137b585_1_13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g3e9137b585_1_13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3" name="Google Shape;313;p6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6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0" name="Google Shape;320;p6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6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6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7" name="Google Shape;327;p6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6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6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4" name="Google Shape;334;p6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6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6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1" name="Google Shape;341;p6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6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df6c606c8_0_9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8" name="Google Shape;348;g3df6c606c8_0_93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3df6c606c8_0_93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3" name="Google Shape;103;p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5" name="Google Shape;355;p7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7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3d40864157_0_3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61" name="Google Shape;361;g3d40864157_0_3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d40864157_0_3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g3d40864157_0_3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7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9" name="Google Shape;369;p7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7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7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76" name="Google Shape;376;p7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7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3" name="Google Shape;383;p7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7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3d40864157_0_37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89" name="Google Shape;389;g3d40864157_0_37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3d40864157_0_37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g3d40864157_0_37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7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7" name="Google Shape;397;p7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7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8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4" name="Google Shape;404;p8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8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8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1" name="Google Shape;411;p8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8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8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8" name="Google Shape;418;p8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8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0" name="Google Shape;110;p1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8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5" name="Google Shape;425;p8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8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8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1" name="Google Shape;431;p8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8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9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8" name="Google Shape;438;p9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9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9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45" name="Google Shape;445;p9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9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9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52" name="Google Shape;452;p9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9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9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59" name="Google Shape;459;p9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9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9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66" name="Google Shape;466;p9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9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7" name="Google Shape;117;p1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3" name="Google Shape;123;p1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0" name="Google Shape;130;p1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d40864157_0_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37" name="Google Shape;137;g3d40864157_0_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d40864157_0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3d40864157_0_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3429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540467" y="661609"/>
            <a:ext cx="7020000" cy="60126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/>
          <a:lstStyle>
            <a:lvl1pPr lvl="0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/>
          <p:nvPr/>
        </p:nvSpPr>
        <p:spPr>
          <a:xfrm>
            <a:off x="5040313" y="-184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>
            <p:ph type="title"/>
          </p:nvPr>
        </p:nvSpPr>
        <p:spPr>
          <a:xfrm>
            <a:off x="292695" y="1812463"/>
            <a:ext cx="4459500" cy="21786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9" name="Google Shape;69;p13"/>
          <p:cNvSpPr txBox="1"/>
          <p:nvPr>
            <p:ph idx="2" type="body"/>
          </p:nvPr>
        </p:nvSpPr>
        <p:spPr>
          <a:xfrm>
            <a:off x="5445456" y="1064211"/>
            <a:ext cx="4230000" cy="54309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/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43628" y="6217901"/>
            <a:ext cx="6613200" cy="889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hasCustomPrompt="1" type="title"/>
          </p:nvPr>
        </p:nvSpPr>
        <p:spPr>
          <a:xfrm>
            <a:off x="343628" y="1625731"/>
            <a:ext cx="9393300" cy="28860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43628" y="4632992"/>
            <a:ext cx="9393300" cy="1911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indent="-368300" lvl="0" marL="457200" rtl="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rtl="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03237" y="301625"/>
            <a:ext cx="9066212" cy="654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503237" y="1768475"/>
            <a:ext cx="9066212" cy="4992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1" name="Google Shape;41;p6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343628" y="1693854"/>
            <a:ext cx="44097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5327385" y="1693854"/>
            <a:ext cx="44097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343628" y="816595"/>
            <a:ext cx="3095700" cy="11106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/>
          <a:lstStyle>
            <a:lvl1pPr lvl="0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43628" y="2042369"/>
            <a:ext cx="3095700" cy="4672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/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2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"/>
          <p:cNvSpPr txBox="1"/>
          <p:nvPr>
            <p:ph type="title"/>
          </p:nvPr>
        </p:nvSpPr>
        <p:spPr>
          <a:xfrm>
            <a:off x="503237" y="301625"/>
            <a:ext cx="9066212" cy="654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503237" y="1768475"/>
            <a:ext cx="9066212" cy="4992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cxnSp>
        <p:nvCxnSpPr>
          <p:cNvPr id="18" name="Google Shape;18;p1"/>
          <p:cNvCxnSpPr/>
          <p:nvPr/>
        </p:nvCxnSpPr>
        <p:spPr>
          <a:xfrm flipH="1">
            <a:off x="428625" y="1074737"/>
            <a:ext cx="9131300" cy="1587"/>
          </a:xfrm>
          <a:prstGeom prst="straightConnector1">
            <a:avLst/>
          </a:prstGeom>
          <a:noFill/>
          <a:ln cap="flat" cmpd="sng" w="54700">
            <a:solidFill>
              <a:srgbClr val="3465A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/>
          <a:lstStyle>
            <a:lvl1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idx="4294967295"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/>
              <a:t>Sounding Rocket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/>
              <a:t>C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</a:t>
            </a:r>
            <a:r>
              <a:rPr lang="en-US"/>
              <a:t>Design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30200" lvl="0" marL="431800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Present preliminary system-level concept design</a:t>
            </a:r>
            <a:endParaRPr>
              <a:solidFill>
                <a:schemeClr val="dk1"/>
              </a:solidFill>
            </a:endParaRPr>
          </a:p>
          <a:p>
            <a:pPr indent="-330200" lvl="0" marL="431800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Configuration of rocket and payload</a:t>
            </a:r>
            <a:endParaRPr>
              <a:solidFill>
                <a:schemeClr val="dk1"/>
              </a:solidFill>
            </a:endParaRPr>
          </a:p>
          <a:p>
            <a:pPr indent="-330200" lvl="0" marL="431800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Include sketches and diagrams of various concepts considered.</a:t>
            </a:r>
            <a:endParaRPr>
              <a:solidFill>
                <a:schemeClr val="dk1"/>
              </a:solidFill>
            </a:endParaRPr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endParaRPr/>
          </a:p>
        </p:txBody>
      </p:sp>
      <p:sp>
        <p:nvSpPr>
          <p:cNvPr id="156" name="Google Shape;156;p2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operations.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Design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rocket design since PDR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Design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</a:t>
            </a:r>
            <a:endParaRPr/>
          </a:p>
        </p:txBody>
      </p:sp>
      <p:sp>
        <p:nvSpPr>
          <p:cNvPr id="176" name="Google Shape;176;p30"/>
          <p:cNvSpPr txBox="1"/>
          <p:nvPr>
            <p:ph idx="1" type="body"/>
          </p:nvPr>
        </p:nvSpPr>
        <p:spPr>
          <a:xfrm>
            <a:off x="503225" y="1308775"/>
            <a:ext cx="9071100" cy="48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■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/>
          </a:p>
        </p:txBody>
      </p:sp>
      <p:sp>
        <p:nvSpPr>
          <p:cNvPr id="177" name="Google Shape;177;p3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>
            <p:ph idx="1" type="body"/>
          </p:nvPr>
        </p:nvSpPr>
        <p:spPr>
          <a:xfrm>
            <a:off x="503225" y="1426075"/>
            <a:ext cx="90711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297180" lvl="0" marL="457200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Motor retention method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Friction fit is specifically disallowed</a:t>
            </a:r>
            <a:endParaRPr sz="2000"/>
          </a:p>
        </p:txBody>
      </p:sp>
      <p:sp>
        <p:nvSpPr>
          <p:cNvPr id="184" name="Google Shape;184;p3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90" name="Google Shape;190;p32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91" name="Google Shape;191;p3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97" name="Google Shape;197;p33"/>
          <p:cNvSpPr txBox="1"/>
          <p:nvPr>
            <p:ph idx="1" type="body"/>
          </p:nvPr>
        </p:nvSpPr>
        <p:spPr>
          <a:xfrm>
            <a:off x="503225" y="1372325"/>
            <a:ext cx="9071100" cy="55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Size of and how determined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Identify method for protecting parachute and rationale for choice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Dual deploy?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What is the expected descent rate(s)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Show drawing of recovery harnesses for each part of rocket</a:t>
            </a:r>
            <a:endParaRPr sz="2400"/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400"/>
              <a:t>s</a:t>
            </a:r>
            <a:endParaRPr sz="2400"/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/>
              <a:t>Identify l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400"/>
              <a:t>load limits</a:t>
            </a:r>
            <a:endParaRPr sz="2400"/>
          </a:p>
          <a:p>
            <a:pPr indent="-3873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400"/>
              <a:t>unting methods</a:t>
            </a:r>
            <a:endParaRPr sz="2400"/>
          </a:p>
        </p:txBody>
      </p:sp>
      <p:sp>
        <p:nvSpPr>
          <p:cNvPr id="198" name="Google Shape;198;p3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204" name="Google Shape;204;p34"/>
          <p:cNvSpPr txBox="1"/>
          <p:nvPr>
            <p:ph idx="1" type="body"/>
          </p:nvPr>
        </p:nvSpPr>
        <p:spPr>
          <a:xfrm>
            <a:off x="503237" y="1599050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  <p:sp>
        <p:nvSpPr>
          <p:cNvPr id="205" name="Google Shape;205;p3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211" name="Google Shape;211;p35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000">
                <a:solidFill>
                  <a:srgbClr val="1A1A1A"/>
                </a:solidFill>
              </a:rPr>
              <a:t>will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212" name="Google Shape;212;p3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503225" y="1214900"/>
            <a:ext cx="9071100" cy="55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8544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page numbers on the slides.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PDR in pdf format for maximum compatibility.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A PDR should focus on </a:t>
            </a:r>
            <a:r>
              <a:rPr b="1" lang="en-US" sz="2000">
                <a:solidFill>
                  <a:schemeClr val="dk1"/>
                </a:solidFill>
              </a:rPr>
              <a:t>trade studies</a:t>
            </a:r>
            <a:r>
              <a:rPr lang="en-US" sz="2000">
                <a:solidFill>
                  <a:schemeClr val="dk1"/>
                </a:solidFill>
              </a:rPr>
              <a:t>, CDR should focus on final design.</a:t>
            </a:r>
            <a:endParaRPr sz="2000">
              <a:solidFill>
                <a:schemeClr val="dk1"/>
              </a:solidFill>
            </a:endParaRPr>
          </a:p>
          <a:p>
            <a:pPr indent="-385445" lvl="0" marL="428625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Use consistent units (metric or standard).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some one will.</a:t>
            </a:r>
            <a:endParaRPr sz="2000"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Altitude Recording Altimeter</a:t>
            </a:r>
            <a:endParaRPr/>
          </a:p>
        </p:txBody>
      </p:sp>
      <p:sp>
        <p:nvSpPr>
          <p:cNvPr id="218" name="Google Shape;218;p36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the commercial altimete</a:t>
            </a:r>
            <a:r>
              <a:rPr lang="en-US" sz="2000">
                <a:solidFill>
                  <a:srgbClr val="1A1A1A"/>
                </a:solidFill>
              </a:rPr>
              <a:t>r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1A1A1A"/>
                </a:solidFill>
              </a:rPr>
              <a:t>to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r>
              <a:rPr lang="en-US" sz="2000">
                <a:solidFill>
                  <a:srgbClr val="1A1A1A"/>
                </a:solidFill>
              </a:rPr>
              <a:t> to officially record the rocket’s altitude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If using a commercial altimeter for deployment, it can be designated the altitude recording altimeter</a:t>
            </a:r>
            <a:endParaRPr sz="2000">
              <a:solidFill>
                <a:srgbClr val="1A1A1A"/>
              </a:solidFill>
            </a:endParaRP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19" name="Google Shape;219;p3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225" name="Google Shape;225;p37"/>
          <p:cNvSpPr txBox="1"/>
          <p:nvPr>
            <p:ph idx="1" type="body"/>
          </p:nvPr>
        </p:nvSpPr>
        <p:spPr>
          <a:xfrm>
            <a:off x="503225" y="1329525"/>
            <a:ext cx="9071100" cy="5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primary motor selection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primary motor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26" name="Google Shape;226;p3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8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payload design since PDR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Overview</a:t>
            </a:r>
            <a:endParaRPr/>
          </a:p>
        </p:txBody>
      </p:sp>
      <p:sp>
        <p:nvSpPr>
          <p:cNvPr id="247" name="Google Shape;247;p4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or picture 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1"/>
          <p:cNvSpPr txBox="1"/>
          <p:nvPr>
            <p:ph type="title"/>
          </p:nvPr>
        </p:nvSpPr>
        <p:spPr>
          <a:xfrm>
            <a:off x="503237" y="174625"/>
            <a:ext cx="90709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Layout</a:t>
            </a:r>
            <a:endParaRPr/>
          </a:p>
        </p:txBody>
      </p:sp>
      <p:sp>
        <p:nvSpPr>
          <p:cNvPr id="254" name="Google Shape;254;p4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Mechanical design of 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structure 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location of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mechanical parts</a:t>
            </a:r>
            <a:endParaRPr/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 Mass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Budget</a:t>
            </a:r>
            <a:endParaRPr/>
          </a:p>
        </p:txBody>
      </p:sp>
      <p:sp>
        <p:nvSpPr>
          <p:cNvPr id="261" name="Google Shape;261;p42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98145" lvl="0" marL="42862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-US" sz="2200">
                <a:solidFill>
                  <a:schemeClr val="dk1"/>
                </a:solidFill>
              </a:rPr>
              <a:t>Show mass of all components of the selected design</a:t>
            </a:r>
            <a:endParaRPr sz="2200">
              <a:solidFill>
                <a:schemeClr val="dk1"/>
              </a:solidFill>
            </a:endParaRPr>
          </a:p>
          <a:p>
            <a:pPr indent="-384175" lvl="1" marL="8604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Mass of each structural element in grams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Total mass of all components and structural elements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Margin : The amount of mass (in grams) in which the mass budget meets, exceeds, or falls short of the mass requirement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3"/>
          <p:cNvSpPr txBox="1"/>
          <p:nvPr/>
        </p:nvSpPr>
        <p:spPr>
          <a:xfrm>
            <a:off x="460375" y="3346450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/>
              <a:t>Payload</a:t>
            </a: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Electronics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275" name="Google Shape;275;p4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electronics design since PDR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Electronics</a:t>
            </a:r>
            <a:endParaRPr/>
          </a:p>
        </p:txBody>
      </p:sp>
      <p:sp>
        <p:nvSpPr>
          <p:cNvPr id="282" name="Google Shape;282;p4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 block diagram showing all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Memories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Drivers for mechanisms and actuators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 and Memory </a:t>
            </a:r>
            <a:r>
              <a:rPr lang="en-US"/>
              <a:t>Selection</a:t>
            </a:r>
            <a:endParaRPr/>
          </a:p>
        </p:txBody>
      </p:sp>
      <p:sp>
        <p:nvSpPr>
          <p:cNvPr id="289" name="Google Shape;289;p4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final selection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Specs of processor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consumption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Interfaces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Alt</a:t>
            </a:r>
            <a:r>
              <a:rPr lang="en-US"/>
              <a:t>itude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 </a:t>
            </a:r>
            <a:r>
              <a:rPr lang="en-US"/>
              <a:t>Description</a:t>
            </a:r>
            <a:endParaRPr/>
          </a:p>
        </p:txBody>
      </p:sp>
      <p:sp>
        <p:nvSpPr>
          <p:cNvPr id="296" name="Google Shape;296;p4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Identify sensor selected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Specification of sensor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Manufacture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Performance specs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Power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Interfaces to sensor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8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Pitot Tube</a:t>
            </a:r>
            <a:r>
              <a:rPr lang="en-US"/>
              <a:t>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 </a:t>
            </a:r>
            <a:r>
              <a:rPr lang="en-US"/>
              <a:t>Description</a:t>
            </a:r>
            <a:endParaRPr/>
          </a:p>
        </p:txBody>
      </p:sp>
      <p:sp>
        <p:nvSpPr>
          <p:cNvPr id="303" name="Google Shape;303;p48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Identify sensor selected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Specification of sensor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Manufacture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Performance specs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Power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Interfaces to sensor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9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Accelerometer</a:t>
            </a:r>
            <a:r>
              <a:rPr lang="en-US"/>
              <a:t>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 </a:t>
            </a:r>
            <a:r>
              <a:rPr lang="en-US"/>
              <a:t>Description</a:t>
            </a:r>
            <a:endParaRPr/>
          </a:p>
        </p:txBody>
      </p:sp>
      <p:sp>
        <p:nvSpPr>
          <p:cNvPr id="310" name="Google Shape;310;p49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Identify sensor selected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Specification of sensor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Manufacture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Performance specs</a:t>
            </a:r>
            <a:endParaRPr/>
          </a:p>
          <a:p>
            <a:pPr indent="-228600" lvl="2" marL="11430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Power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Interfaces to sensor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Bonus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Sensors</a:t>
            </a:r>
            <a:endParaRPr/>
          </a:p>
        </p:txBody>
      </p:sp>
      <p:sp>
        <p:nvSpPr>
          <p:cNvPr id="317" name="Google Shape;317;p5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17500" lvl="0" marL="4572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GPS receiver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Specs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Power consumption</a:t>
            </a:r>
            <a:endParaRPr/>
          </a:p>
          <a:p>
            <a:pPr indent="-3175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Camera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Specs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How camera is controlled</a:t>
            </a:r>
            <a:endParaRPr/>
          </a:p>
          <a:p>
            <a:pPr indent="-3175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Indicate if no bonuses are being attempted.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</a:t>
            </a:r>
            <a:endParaRPr/>
          </a:p>
        </p:txBody>
      </p:sp>
      <p:sp>
        <p:nvSpPr>
          <p:cNvPr id="324" name="Google Shape;324;p5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Radio selected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Frequency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Power consumption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 Antenna</a:t>
            </a:r>
            <a:endParaRPr/>
          </a:p>
        </p:txBody>
      </p:sp>
      <p:sp>
        <p:nvSpPr>
          <p:cNvPr id="331" name="Google Shape;331;p52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antenna selected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Frequency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Mounting method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Location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</a:t>
            </a:r>
            <a:endParaRPr/>
          </a:p>
        </p:txBody>
      </p:sp>
      <p:sp>
        <p:nvSpPr>
          <p:cNvPr id="338" name="Google Shape;338;p5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Battery selection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Manufacturer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B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attery configuration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288925" lvl="2" marL="12922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/>
          </a:p>
          <a:p>
            <a:pPr indent="-288925" lvl="2" marL="1292225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45" name="Google Shape;345;p5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management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5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/>
              <a:t>Budget</a:t>
            </a:r>
            <a:endParaRPr/>
          </a:p>
        </p:txBody>
      </p:sp>
      <p:sp>
        <p:nvSpPr>
          <p:cNvPr id="352" name="Google Shape;352;p55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List power consumption of all electrical components</a:t>
            </a:r>
            <a:endParaRPr>
              <a:solidFill>
                <a:schemeClr val="dk1"/>
              </a:solidFill>
            </a:endParaRPr>
          </a:p>
          <a:p>
            <a:pPr indent="-384175" lvl="1" marL="860425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chemeClr val="dk1"/>
                </a:solidFill>
              </a:rPr>
              <a:t>All values are to be in watt-hours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chemeClr val="dk1"/>
                </a:solidFill>
              </a:rPr>
              <a:t>Compare to capacity of battery in watt-hours</a:t>
            </a:r>
            <a:endParaRPr sz="2400">
              <a:solidFill>
                <a:schemeClr val="dk1"/>
              </a:solidFill>
            </a:endParaRPr>
          </a:p>
          <a:p>
            <a:pPr indent="-410844" lvl="0" marL="428625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Identify how long Payload can operate on batteries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6"/>
          <p:cNvSpPr txBox="1"/>
          <p:nvPr/>
        </p:nvSpPr>
        <p:spPr>
          <a:xfrm>
            <a:off x="530225" y="3346450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366" name="Google Shape;366;p5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software design since PDR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373" name="Google Shape;373;p5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Transmission (bonus)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457200" lvl="0" marL="4572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Development Plan</a:t>
            </a:r>
            <a:endParaRPr/>
          </a:p>
        </p:txBody>
      </p:sp>
      <p:sp>
        <p:nvSpPr>
          <p:cNvPr id="380" name="Google Shape;380;p5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plan for software development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Prototyping and prototyping environments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subsystem development sequence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 team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methodology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60"/>
          <p:cNvSpPr txBox="1"/>
          <p:nvPr/>
        </p:nvSpPr>
        <p:spPr>
          <a:xfrm>
            <a:off x="525462" y="3360737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394" name="Google Shape;394;p6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ground station design since PDR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6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Design</a:t>
            </a:r>
            <a:endParaRPr/>
          </a:p>
        </p:txBody>
      </p:sp>
      <p:sp>
        <p:nvSpPr>
          <p:cNvPr id="401" name="Google Shape;401;p6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of ground station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all major components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Antenna</a:t>
            </a:r>
            <a:endParaRPr/>
          </a:p>
        </p:txBody>
      </p:sp>
      <p:sp>
        <p:nvSpPr>
          <p:cNvPr id="408" name="Google Shape;408;p6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Description of antenna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Antenna pattern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Range calculation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Identify if m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ounted or hand</a:t>
            </a:r>
            <a:r>
              <a:rPr lang="en-US"/>
              <a:t>-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held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6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Software</a:t>
            </a:r>
            <a:endParaRPr/>
          </a:p>
        </p:txBody>
      </p:sp>
      <p:sp>
        <p:nvSpPr>
          <p:cNvPr id="415" name="Google Shape;415;p6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Telemetry display </a:t>
            </a:r>
            <a:r>
              <a:rPr lang="en-US"/>
              <a:t>(show prototype of display)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any commercial or open source software packages to be used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time plotting if implemented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Portability</a:t>
            </a:r>
            <a:endParaRPr/>
          </a:p>
        </p:txBody>
      </p:sp>
      <p:sp>
        <p:nvSpPr>
          <p:cNvPr id="422" name="Google Shape;422;p6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how ground station can be made portable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Battery operation life of ground station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66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</p:txBody>
      </p:sp>
      <p:sp>
        <p:nvSpPr>
          <p:cNvPr id="435" name="Google Shape;435;p6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6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442" name="Google Shape;442;p6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rocket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test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6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49" name="Google Shape;449;p6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Preparation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7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456" name="Google Shape;456;p7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Show a Gantt chart schedule of the complete development cycle up to contest date</a:t>
            </a:r>
            <a:endParaRPr>
              <a:solidFill>
                <a:schemeClr val="dk1"/>
              </a:solidFill>
            </a:endParaRPr>
          </a:p>
          <a:p>
            <a:pPr indent="-384175" lvl="1" marL="860425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Component and service schedule</a:t>
            </a:r>
            <a:endParaRPr>
              <a:solidFill>
                <a:srgbClr val="595959"/>
              </a:solidFill>
            </a:endParaRPr>
          </a:p>
          <a:p>
            <a:pPr indent="-384175" lvl="1" marL="860425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When components are bought and lead times for components</a:t>
            </a:r>
            <a:endParaRPr>
              <a:solidFill>
                <a:srgbClr val="595959"/>
              </a:solidFill>
            </a:endParaRPr>
          </a:p>
          <a:p>
            <a:pPr indent="-384175" lvl="1" marL="860425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Services required (contract machining, PCB, etc.)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7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463" name="Google Shape;463;p7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rPr lang="en-US"/>
              <a:t>Separate rocket and payload costs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7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70" name="Google Shape;470;p7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Overview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table to demonstrate understanding of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142" name="Google Shape;142;p2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since PDR in overall design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