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</p:sldIdLst>
  <p:sldSz cy="7559675" cx="10080625"/>
  <p:notesSz cx="7772400" cy="10058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56" roundtripDataSignature="AMtx7mjkaKsoLCp/1DCTNXIDcnuHRg6N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56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12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772400" cy="10058400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1371600" y="763587"/>
            <a:ext cx="5024437" cy="376713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3" type="hdr"/>
          </p:nvPr>
        </p:nvSpPr>
        <p:spPr>
          <a:xfrm>
            <a:off x="0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0" type="dt"/>
          </p:nvPr>
        </p:nvSpPr>
        <p:spPr>
          <a:xfrm>
            <a:off x="4398962" y="0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n"/>
          <p:cNvSpPr txBox="1"/>
          <p:nvPr>
            <p:ph idx="11" type="ftr"/>
          </p:nvPr>
        </p:nvSpPr>
        <p:spPr>
          <a:xfrm>
            <a:off x="0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n"/>
          <p:cNvSpPr txBox="1"/>
          <p:nvPr>
            <p:ph idx="4" type="sldNum"/>
          </p:nvPr>
        </p:nvSpPr>
        <p:spPr>
          <a:xfrm>
            <a:off x="4398962" y="9555162"/>
            <a:ext cx="3368675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2" name="Google Shape;82;p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44" name="Google Shape;144;p1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1" name="Google Shape;151;p1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57" name="Google Shape;157;p12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64" name="Google Shape;164;p13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1" name="Google Shape;171;p1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8" name="Google Shape;178;p15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5" name="Google Shape;185;p16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2" name="Google Shape;192;p17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99" name="Google Shape;199;p19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06" name="Google Shape;206;p2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9" name="Google Shape;89;p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2" name="Google Shape;212;p2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380b9122a4_0_1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19" name="Google Shape;219;g1380b9122a4_0_14:notes"/>
          <p:cNvSpPr txBox="1"/>
          <p:nvPr>
            <p:ph idx="1" type="body"/>
          </p:nvPr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8d34bbb6b1_0_0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26" name="Google Shape;226;g8d34bbb6b1_0_0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7" name="Google Shape;227;g8d34bbb6b1_0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g8d34bbb6b1_0_0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34" name="Google Shape;234;p2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3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241" name="Google Shape;241;p23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Google Shape;242;p23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3" name="Google Shape;243;p23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49" name="Google Shape;249;p24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4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56" name="Google Shape;256;p2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2" name="Google Shape;262;p2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69" name="Google Shape;269;p2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5cd29ba452_0_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76" name="Google Shape;276;g5cd29ba452_0_0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g5cd29ba452_0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6" name="Google Shape;96;p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83" name="Google Shape;283;p3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3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0" name="Google Shape;290;p3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299" name="Google Shape;299;p3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3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06" name="Google Shape;306;p3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3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13" name="Google Shape;313;p36:notes"/>
          <p:cNvSpPr/>
          <p:nvPr/>
        </p:nvSpPr>
        <p:spPr>
          <a:xfrm>
            <a:off x="777875" y="4776787"/>
            <a:ext cx="62181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6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0" name="Google Shape;320;p3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6" name="Google Shape;326;p3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33" name="Google Shape;333;p3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3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5cd29ba452_3_0:notes"/>
          <p:cNvSpPr txBox="1"/>
          <p:nvPr>
            <p:ph idx="12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340" name="Google Shape;340;g5cd29ba452_3_0:notes"/>
          <p:cNvSpPr/>
          <p:nvPr>
            <p:ph idx="2" type="sldImg"/>
          </p:nvPr>
        </p:nvSpPr>
        <p:spPr>
          <a:xfrm>
            <a:off x="1371600" y="763587"/>
            <a:ext cx="5024400" cy="37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41" name="Google Shape;341;g5cd29ba452_3_0:notes"/>
          <p:cNvSpPr txBox="1"/>
          <p:nvPr>
            <p:ph idx="1" type="body"/>
          </p:nvPr>
        </p:nvSpPr>
        <p:spPr>
          <a:xfrm>
            <a:off x="777875" y="4776787"/>
            <a:ext cx="6213600" cy="45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42" name="Google Shape;342;g5cd29ba452_3_0:notes"/>
          <p:cNvSpPr txBox="1"/>
          <p:nvPr>
            <p:ph idx="3" type="sldNum"/>
          </p:nvPr>
        </p:nvSpPr>
        <p:spPr>
          <a:xfrm>
            <a:off x="4398962" y="9555162"/>
            <a:ext cx="33687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48" name="Google Shape;348;p4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4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03" name="Google Shape;103;p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4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54" name="Google Shape;354;p4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4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42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61" name="Google Shape;361;p42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42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43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68" name="Google Shape;368;p43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43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44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75" name="Google Shape;375;p44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44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4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2" name="Google Shape;382;p4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4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88" name="Google Shape;388;p4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4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95" name="Google Shape;395;p4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4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2" name="Google Shape;402;p4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4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09" name="Google Shape;409;p4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4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0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16" name="Google Shape;416;p50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50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0" name="Google Shape;110;p5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1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23" name="Google Shape;423;p51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51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7" name="Google Shape;117;p6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3" name="Google Shape;123;p7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7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0" name="Google Shape;130;p8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8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371600" y="763587"/>
            <a:ext cx="5029200" cy="3771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37" name="Google Shape;137;p9:notes"/>
          <p:cNvSpPr/>
          <p:nvPr/>
        </p:nvSpPr>
        <p:spPr>
          <a:xfrm>
            <a:off x="777875" y="4776787"/>
            <a:ext cx="6218237" cy="452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777875" y="4776787"/>
            <a:ext cx="6213475" cy="45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layout with centered title and subtitle placeholders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53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53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53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3"/>
          <p:cNvSpPr txBox="1"/>
          <p:nvPr>
            <p:ph type="title"/>
          </p:nvPr>
        </p:nvSpPr>
        <p:spPr>
          <a:xfrm>
            <a:off x="540467" y="661609"/>
            <a:ext cx="7020000" cy="601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64" name="Google Shape;64;p6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4"/>
          <p:cNvSpPr/>
          <p:nvPr/>
        </p:nvSpPr>
        <p:spPr>
          <a:xfrm>
            <a:off x="5040313" y="-184"/>
            <a:ext cx="5040300" cy="7559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64"/>
          <p:cNvSpPr txBox="1"/>
          <p:nvPr>
            <p:ph type="title"/>
          </p:nvPr>
        </p:nvSpPr>
        <p:spPr>
          <a:xfrm>
            <a:off x="292695" y="1812463"/>
            <a:ext cx="4459500" cy="21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/>
        </p:txBody>
      </p:sp>
      <p:sp>
        <p:nvSpPr>
          <p:cNvPr id="68" name="Google Shape;68;p64"/>
          <p:cNvSpPr txBox="1"/>
          <p:nvPr>
            <p:ph idx="1" type="subTitle"/>
          </p:nvPr>
        </p:nvSpPr>
        <p:spPr>
          <a:xfrm>
            <a:off x="292695" y="4119828"/>
            <a:ext cx="4459500" cy="18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9" name="Google Shape;69;p64"/>
          <p:cNvSpPr txBox="1"/>
          <p:nvPr>
            <p:ph idx="2" type="body"/>
          </p:nvPr>
        </p:nvSpPr>
        <p:spPr>
          <a:xfrm>
            <a:off x="5445456" y="1064211"/>
            <a:ext cx="4230000" cy="543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70" name="Google Shape;70;p6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5"/>
          <p:cNvSpPr txBox="1"/>
          <p:nvPr>
            <p:ph idx="1" type="body"/>
          </p:nvPr>
        </p:nvSpPr>
        <p:spPr>
          <a:xfrm>
            <a:off x="343628" y="6217901"/>
            <a:ext cx="66132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73" name="Google Shape;73;p6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6"/>
          <p:cNvSpPr txBox="1"/>
          <p:nvPr>
            <p:ph hasCustomPrompt="1" type="title"/>
          </p:nvPr>
        </p:nvSpPr>
        <p:spPr>
          <a:xfrm>
            <a:off x="343628" y="1625731"/>
            <a:ext cx="9393300" cy="28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4700"/>
            </a:lvl9pPr>
          </a:lstStyle>
          <a:p>
            <a:r>
              <a:t>xx%</a:t>
            </a:r>
          </a:p>
        </p:txBody>
      </p:sp>
      <p:sp>
        <p:nvSpPr>
          <p:cNvPr id="76" name="Google Shape;76;p66"/>
          <p:cNvSpPr txBox="1"/>
          <p:nvPr>
            <p:ph idx="1" type="body"/>
          </p:nvPr>
        </p:nvSpPr>
        <p:spPr>
          <a:xfrm>
            <a:off x="343628" y="4632992"/>
            <a:ext cx="9393300" cy="1911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77" name="Google Shape;77;p6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4"/>
          <p:cNvSpPr txBox="1"/>
          <p:nvPr>
            <p:ph type="title"/>
          </p:nvPr>
        </p:nvSpPr>
        <p:spPr>
          <a:xfrm>
            <a:off x="503237" y="301625"/>
            <a:ext cx="9066212" cy="654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54"/>
          <p:cNvSpPr txBox="1"/>
          <p:nvPr>
            <p:ph idx="1" type="body"/>
          </p:nvPr>
        </p:nvSpPr>
        <p:spPr>
          <a:xfrm>
            <a:off x="503237" y="1768475"/>
            <a:ext cx="9066212" cy="49926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SzPts val="1400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54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54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54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7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57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57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6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41" name="Google Shape;41;p56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2" name="Google Shape;42;p5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8"/>
          <p:cNvSpPr txBox="1"/>
          <p:nvPr>
            <p:ph type="ctrTitle"/>
          </p:nvPr>
        </p:nvSpPr>
        <p:spPr>
          <a:xfrm>
            <a:off x="343637" y="1094341"/>
            <a:ext cx="9393300" cy="3016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45" name="Google Shape;45;p58"/>
          <p:cNvSpPr txBox="1"/>
          <p:nvPr>
            <p:ph idx="1" type="subTitle"/>
          </p:nvPr>
        </p:nvSpPr>
        <p:spPr>
          <a:xfrm>
            <a:off x="343628" y="4165464"/>
            <a:ext cx="9393300" cy="11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46" name="Google Shape;46;p58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9"/>
          <p:cNvSpPr txBox="1"/>
          <p:nvPr>
            <p:ph type="title"/>
          </p:nvPr>
        </p:nvSpPr>
        <p:spPr>
          <a:xfrm>
            <a:off x="343628" y="3161218"/>
            <a:ext cx="9393300" cy="123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49" name="Google Shape;49;p5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0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2" name="Google Shape;52;p60"/>
          <p:cNvSpPr txBox="1"/>
          <p:nvPr>
            <p:ph idx="1" type="body"/>
          </p:nvPr>
        </p:nvSpPr>
        <p:spPr>
          <a:xfrm>
            <a:off x="343628" y="1693854"/>
            <a:ext cx="44097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3" name="Google Shape;53;p60"/>
          <p:cNvSpPr txBox="1"/>
          <p:nvPr>
            <p:ph idx="2" type="body"/>
          </p:nvPr>
        </p:nvSpPr>
        <p:spPr>
          <a:xfrm>
            <a:off x="5327385" y="1693854"/>
            <a:ext cx="44097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54" name="Google Shape;54;p60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1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/>
        </p:txBody>
      </p:sp>
      <p:sp>
        <p:nvSpPr>
          <p:cNvPr id="57" name="Google Shape;57;p61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2"/>
          <p:cNvSpPr txBox="1"/>
          <p:nvPr>
            <p:ph type="title"/>
          </p:nvPr>
        </p:nvSpPr>
        <p:spPr>
          <a:xfrm>
            <a:off x="343628" y="816595"/>
            <a:ext cx="3095700" cy="1110600"/>
          </a:xfrm>
          <a:prstGeom prst="rect">
            <a:avLst/>
          </a:prstGeom>
          <a:noFill/>
          <a:ln>
            <a:noFill/>
          </a:ln>
        </p:spPr>
        <p:txBody>
          <a:bodyPr anchorCtr="0" anchor="b" bIns="111975" lIns="111975" spcFirstLastPara="1" rIns="111975" wrap="square" tIns="1119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60" name="Google Shape;60;p62"/>
          <p:cNvSpPr txBox="1"/>
          <p:nvPr>
            <p:ph idx="1" type="body"/>
          </p:nvPr>
        </p:nvSpPr>
        <p:spPr>
          <a:xfrm>
            <a:off x="343628" y="2042369"/>
            <a:ext cx="3095700" cy="46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61" name="Google Shape;61;p6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3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2.xml"/><Relationship Id="rId5" Type="http://schemas.openxmlformats.org/officeDocument/2006/relationships/slideLayout" Target="../slideLayouts/slideLayout8.xml"/><Relationship Id="rId6" Type="http://schemas.openxmlformats.org/officeDocument/2006/relationships/slideLayout" Target="../slideLayouts/slideLayout9.xml"/><Relationship Id="rId7" Type="http://schemas.openxmlformats.org/officeDocument/2006/relationships/slideLayout" Target="../slideLayouts/slideLayout10.xml"/><Relationship Id="rId8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2"/>
          <p:cNvSpPr txBox="1"/>
          <p:nvPr>
            <p:ph type="title"/>
          </p:nvPr>
        </p:nvSpPr>
        <p:spPr>
          <a:xfrm>
            <a:off x="503237" y="301625"/>
            <a:ext cx="9066212" cy="654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52"/>
          <p:cNvSpPr txBox="1"/>
          <p:nvPr>
            <p:ph idx="1" type="body"/>
          </p:nvPr>
        </p:nvSpPr>
        <p:spPr>
          <a:xfrm>
            <a:off x="503237" y="1768475"/>
            <a:ext cx="9066212" cy="49926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4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4000"/>
              </a:lnSpc>
              <a:spcBef>
                <a:spcPts val="200"/>
              </a:spcBef>
              <a:spcAft>
                <a:spcPts val="200"/>
              </a:spcAft>
              <a:buClr>
                <a:srgbClr val="000000"/>
              </a:buClr>
              <a:buSzPts val="1400"/>
              <a:buFont typeface="Arial"/>
              <a:buNone/>
              <a:defRPr b="0" i="0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52"/>
          <p:cNvSpPr txBox="1"/>
          <p:nvPr>
            <p:ph idx="10" type="dt"/>
          </p:nvPr>
        </p:nvSpPr>
        <p:spPr>
          <a:xfrm>
            <a:off x="50323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52"/>
          <p:cNvSpPr txBox="1"/>
          <p:nvPr>
            <p:ph idx="11" type="ftr"/>
          </p:nvPr>
        </p:nvSpPr>
        <p:spPr>
          <a:xfrm>
            <a:off x="3448050" y="6886575"/>
            <a:ext cx="3190875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52"/>
          <p:cNvSpPr txBox="1"/>
          <p:nvPr>
            <p:ph idx="12" type="sldNum"/>
          </p:nvPr>
        </p:nvSpPr>
        <p:spPr>
          <a:xfrm>
            <a:off x="7227887" y="6886575"/>
            <a:ext cx="2343150" cy="5159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cxnSp>
        <p:nvCxnSpPr>
          <p:cNvPr id="18" name="Google Shape;18;p52"/>
          <p:cNvCxnSpPr/>
          <p:nvPr/>
        </p:nvCxnSpPr>
        <p:spPr>
          <a:xfrm flipH="1">
            <a:off x="428625" y="1074737"/>
            <a:ext cx="9131300" cy="1587"/>
          </a:xfrm>
          <a:prstGeom prst="straightConnector1">
            <a:avLst/>
          </a:prstGeom>
          <a:noFill/>
          <a:ln cap="flat" cmpd="sng" w="54700">
            <a:solidFill>
              <a:srgbClr val="3465A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5"/>
          <p:cNvSpPr txBox="1"/>
          <p:nvPr>
            <p:ph type="title"/>
          </p:nvPr>
        </p:nvSpPr>
        <p:spPr>
          <a:xfrm>
            <a:off x="343628" y="654077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Arial"/>
              <a:buNone/>
              <a:defRPr b="0" i="0" sz="3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55"/>
          <p:cNvSpPr txBox="1"/>
          <p:nvPr>
            <p:ph idx="1" type="body"/>
          </p:nvPr>
        </p:nvSpPr>
        <p:spPr>
          <a:xfrm>
            <a:off x="343628" y="1693854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1975" lIns="111975" spcFirstLastPara="1" rIns="111975" wrap="square" tIns="111975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●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Arial"/>
              <a:buChar char="○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Arial"/>
              <a:buChar char="■"/>
              <a:defRPr b="0" i="0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5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/>
          <p:nvPr>
            <p:ph idx="4294967295"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Deployable Sensor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PDR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Name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Team Number</a:t>
            </a:r>
            <a:endParaRPr sz="320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Concept of Operations</a:t>
            </a:r>
            <a:endParaRPr/>
          </a:p>
        </p:txBody>
      </p:sp>
      <p:sp>
        <p:nvSpPr>
          <p:cNvPr id="148" name="Google Shape;148;p1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overview of operations of the system from launch to landing to </a:t>
            </a:r>
            <a:r>
              <a:rPr lang="en-US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operations.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 and descent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Post-launch recovery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Simple flow diagrams and cartoons are a good way to present the CONOPS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Design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/>
              <a:t>Design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</a:t>
            </a:r>
            <a:endParaRPr/>
          </a:p>
        </p:txBody>
      </p:sp>
      <p:sp>
        <p:nvSpPr>
          <p:cNvPr id="160" name="Google Shape;160;p12"/>
          <p:cNvSpPr txBox="1"/>
          <p:nvPr>
            <p:ph idx="1" type="body"/>
          </p:nvPr>
        </p:nvSpPr>
        <p:spPr>
          <a:xfrm>
            <a:off x="503225" y="1308775"/>
            <a:ext cx="9071100" cy="48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overall rocket design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A drawing of the rocket identifying all of its components and dimensions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Length and diameter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○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 and locations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Nose cone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Number of fins and size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and size of rail buttons</a:t>
            </a:r>
            <a:endParaRPr sz="2000">
              <a:solidFill>
                <a:srgbClr val="000000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■"/>
            </a:pPr>
            <a:r>
              <a:rPr lang="en-US" sz="2000">
                <a:solidFill>
                  <a:srgbClr val="000000"/>
                </a:solidFill>
              </a:rPr>
              <a:t>Location of avionics bay if using electronics deployment with altimeter(s)</a:t>
            </a:r>
            <a:endParaRPr sz="2000">
              <a:solidFill>
                <a:srgbClr val="000000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Total on the pad weight of the rocket with the primary and backup motors.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This includes: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■"/>
            </a:pPr>
            <a:r>
              <a:rPr lang="en-US" sz="2000">
                <a:solidFill>
                  <a:srgbClr val="1A1A1A"/>
                </a:solidFill>
              </a:rPr>
              <a:t>All recovery harnesses and parachutes</a:t>
            </a:r>
            <a:endParaRPr sz="2000">
              <a:solidFill>
                <a:srgbClr val="1A1A1A"/>
              </a:solidFill>
            </a:endParaRPr>
          </a:p>
          <a:p>
            <a:pPr indent="-4064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Primary or backup motor</a:t>
            </a:r>
            <a:endParaRPr sz="2000"/>
          </a:p>
        </p:txBody>
      </p:sp>
      <p:sp>
        <p:nvSpPr>
          <p:cNvPr id="161" name="Google Shape;161;p12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Design</a:t>
            </a:r>
            <a:r>
              <a:rPr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of Rocket (cont</a:t>
            </a:r>
            <a:r>
              <a:rPr lang="en-US" sz="2400">
                <a:latin typeface="Arial"/>
                <a:ea typeface="Arial"/>
                <a:cs typeface="Arial"/>
                <a:sym typeface="Arial"/>
              </a:rPr>
              <a:t>inued)</a:t>
            </a:r>
            <a:endParaRPr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3"/>
          <p:cNvSpPr txBox="1"/>
          <p:nvPr>
            <p:ph idx="1" type="body"/>
          </p:nvPr>
        </p:nvSpPr>
        <p:spPr>
          <a:xfrm>
            <a:off x="503225" y="1426075"/>
            <a:ext cx="90711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the rocket’s stability. The center of gravity (CG) must be ahead of the center of pressure (CP) by at least one diameter (caliber) of your rocket.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primary motor</a:t>
            </a:r>
            <a:endParaRPr sz="2000">
              <a:solidFill>
                <a:srgbClr val="1A1A1A"/>
              </a:solidFill>
            </a:endParaRPr>
          </a:p>
          <a:p>
            <a:pPr indent="-355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■"/>
            </a:pPr>
            <a:r>
              <a:rPr lang="en-US" sz="2000">
                <a:solidFill>
                  <a:srgbClr val="1A1A1A"/>
                </a:solidFill>
              </a:rPr>
              <a:t>With backup motor</a:t>
            </a:r>
            <a:endParaRPr sz="2000">
              <a:solidFill>
                <a:srgbClr val="1A1A1A"/>
              </a:solidFill>
            </a:endParaRPr>
          </a:p>
          <a:p>
            <a:pPr indent="-297180" lvl="0" marL="4572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 sz="2400">
                <a:solidFill>
                  <a:schemeClr val="dk1"/>
                </a:solidFill>
              </a:rPr>
              <a:t>Motor retention method</a:t>
            </a:r>
            <a:endParaRPr sz="2400">
              <a:solidFill>
                <a:schemeClr val="dk1"/>
              </a:solidFill>
            </a:endParaRPr>
          </a:p>
          <a:p>
            <a:pPr indent="-381000" lvl="2" marL="137160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400"/>
              <a:buChar char="■"/>
            </a:pPr>
            <a:r>
              <a:rPr lang="en-US" sz="2400"/>
              <a:t>Friction fit is specifically disallowed</a:t>
            </a:r>
            <a:endParaRPr sz="2000"/>
          </a:p>
        </p:txBody>
      </p:sp>
      <p:sp>
        <p:nvSpPr>
          <p:cNvPr id="168" name="Google Shape;168;p13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Materials</a:t>
            </a:r>
            <a:endParaRPr/>
          </a:p>
        </p:txBody>
      </p:sp>
      <p:sp>
        <p:nvSpPr>
          <p:cNvPr id="174" name="Google Shape;174;p14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30200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1" lang="en-US"/>
              <a:t>List of materials used:</a:t>
            </a:r>
            <a:endParaRPr b="1"/>
          </a:p>
          <a:p>
            <a:pPr indent="-347980" lvl="1" marL="1117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Airframe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Nose cone material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adhesives used</a:t>
            </a:r>
            <a:endParaRPr/>
          </a:p>
          <a:p>
            <a:pPr indent="-347980" lvl="1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Rail button source a</a:t>
            </a:r>
            <a:r>
              <a:rPr lang="en-US" sz="2400">
                <a:solidFill>
                  <a:srgbClr val="000000"/>
                </a:solidFill>
              </a:rPr>
              <a:t>nd material</a:t>
            </a:r>
            <a:endParaRPr/>
          </a:p>
          <a:p>
            <a:pPr indent="0" lvl="0" marL="1117600" marR="0" rtl="0" algn="l">
              <a:lnSpc>
                <a:spcPct val="93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400"/>
          </a:p>
        </p:txBody>
      </p:sp>
      <p:sp>
        <p:nvSpPr>
          <p:cNvPr id="175" name="Google Shape;175;p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5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</a:t>
            </a:r>
            <a:endParaRPr/>
          </a:p>
        </p:txBody>
      </p:sp>
      <p:sp>
        <p:nvSpPr>
          <p:cNvPr id="181" name="Google Shape;181;p15"/>
          <p:cNvSpPr txBox="1"/>
          <p:nvPr>
            <p:ph idx="1" type="body"/>
          </p:nvPr>
        </p:nvSpPr>
        <p:spPr>
          <a:xfrm>
            <a:off x="503225" y="1372325"/>
            <a:ext cx="9071100" cy="55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selection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Size of and how determined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Identify method for protecting parachute and rationale for choice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Dual deploy?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What is the expected descent rate(s)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b="1" i="0" lang="en-US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Harness</a:t>
            </a:r>
            <a:endParaRPr b="1" i="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Show drawing of recovery harnesses for each part of rocket</a:t>
            </a:r>
            <a:endParaRPr sz="2400"/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shock cord, lengths and strength</a:t>
            </a:r>
            <a:r>
              <a:rPr lang="en-US" sz="2400"/>
              <a:t>s</a:t>
            </a:r>
            <a:endParaRPr sz="2400"/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/>
              <a:t>Identify l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inkages and </a:t>
            </a:r>
            <a:r>
              <a:rPr lang="en-US" sz="2400"/>
              <a:t>load limits</a:t>
            </a:r>
            <a:endParaRPr sz="2400"/>
          </a:p>
          <a:p>
            <a:pPr indent="-387350" lvl="1" marL="86360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○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Attachment points, eyebolts, fender washers, etc. and their mo</a:t>
            </a:r>
            <a:r>
              <a:rPr lang="en-US" sz="2400"/>
              <a:t>unting methods</a:t>
            </a:r>
            <a:endParaRPr sz="2400"/>
          </a:p>
        </p:txBody>
      </p:sp>
      <p:sp>
        <p:nvSpPr>
          <p:cNvPr id="182" name="Google Shape;182;p15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System Deployment Method</a:t>
            </a:r>
            <a:endParaRPr/>
          </a:p>
        </p:txBody>
      </p:sp>
      <p:sp>
        <p:nvSpPr>
          <p:cNvPr id="188" name="Google Shape;188;p16"/>
          <p:cNvSpPr txBox="1"/>
          <p:nvPr>
            <p:ph idx="1" type="body"/>
          </p:nvPr>
        </p:nvSpPr>
        <p:spPr>
          <a:xfrm>
            <a:off x="503237" y="1599050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●"/>
            </a:pPr>
            <a:r>
              <a:rPr b="1" lang="en-US" sz="2400">
                <a:solidFill>
                  <a:srgbClr val="1A1A1A"/>
                </a:solidFill>
              </a:rPr>
              <a:t>Document method of initiating recovery</a:t>
            </a:r>
            <a:endParaRPr b="1"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Altimeter(s)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○"/>
            </a:pPr>
            <a:r>
              <a:rPr lang="en-US" sz="2400">
                <a:solidFill>
                  <a:srgbClr val="1A1A1A"/>
                </a:solidFill>
              </a:rPr>
              <a:t>Parachute release mechanism</a:t>
            </a:r>
            <a:endParaRPr sz="2400">
              <a:solidFill>
                <a:srgbClr val="1A1A1A"/>
              </a:solidFill>
            </a:endParaRPr>
          </a:p>
          <a:p>
            <a:pPr indent="-3873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Arial"/>
              <a:buChar char="○"/>
            </a:pPr>
            <a:r>
              <a:rPr lang="en-US" sz="2400">
                <a:solidFill>
                  <a:srgbClr val="1A1A1A"/>
                </a:solidFill>
              </a:rPr>
              <a:t>Motor ejection - specify motor delay in seconds for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Primary motor</a:t>
            </a:r>
            <a:endParaRPr sz="2400">
              <a:solidFill>
                <a:srgbClr val="1A1A1A"/>
              </a:solidFill>
            </a:endParaRPr>
          </a:p>
          <a:p>
            <a:pPr indent="-431800" lvl="2" marL="1676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Char char="■"/>
            </a:pPr>
            <a:r>
              <a:rPr lang="en-US" sz="2400">
                <a:solidFill>
                  <a:srgbClr val="1A1A1A"/>
                </a:solidFill>
              </a:rPr>
              <a:t>Secondary motor</a:t>
            </a:r>
            <a:endParaRPr sz="2400">
              <a:solidFill>
                <a:srgbClr val="1A1A1A"/>
              </a:solidFill>
            </a:endParaRPr>
          </a:p>
          <a:p>
            <a:pPr indent="-414019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400"/>
              <a:buFont typeface="Noto Sans Symbols"/>
              <a:buChar char="●"/>
            </a:pPr>
            <a:r>
              <a:rPr lang="en-US" sz="2400">
                <a:solidFill>
                  <a:srgbClr val="1A1A1A"/>
                </a:solidFill>
              </a:rPr>
              <a:t>Any rockets using VMAX motors must use an altimeter that deploys the parachutes as per Tripoli and NAR rules.</a:t>
            </a:r>
            <a:endParaRPr sz="2400">
              <a:solidFill>
                <a:srgbClr val="1A1A1A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b="1" sz="2000"/>
          </a:p>
        </p:txBody>
      </p:sp>
      <p:sp>
        <p:nvSpPr>
          <p:cNvPr id="189" name="Google Shape;189;p16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7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Recovery 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Electronics - if used</a:t>
            </a:r>
            <a:endParaRPr/>
          </a:p>
        </p:txBody>
      </p:sp>
      <p:sp>
        <p:nvSpPr>
          <p:cNvPr id="195" name="Google Shape;195;p17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which commercial altimeter(s) </a:t>
            </a:r>
            <a:r>
              <a:rPr lang="en-US" sz="2000">
                <a:solidFill>
                  <a:srgbClr val="1A1A1A"/>
                </a:solidFill>
              </a:rPr>
              <a:t>will</a:t>
            </a: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 be used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Show wiring diagram of altimeters with charges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the number and size of the pressure ports for altimeter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altimeter preparation steps.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quantity of black powder to be used to separate each section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the volume of the section to be pressurized with calculated pressure level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Document charge size testing and results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Specify how sections are secured before the ejection charges separate sections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friction fit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shear pins - number and size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Lato"/>
              <a:buChar char="●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Identify how charges are fired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e-matches</a:t>
            </a:r>
            <a:endParaRPr sz="2000">
              <a:solidFill>
                <a:srgbClr val="1A1A1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○"/>
            </a:pPr>
            <a:r>
              <a:rPr lang="en-US" sz="2000">
                <a:solidFill>
                  <a:srgbClr val="1A1A1A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endParaRPr b="1" sz="2000">
              <a:solidFill>
                <a:srgbClr val="1A1A1A"/>
              </a:solidFill>
            </a:endParaRPr>
          </a:p>
        </p:txBody>
      </p:sp>
      <p:sp>
        <p:nvSpPr>
          <p:cNvPr id="196" name="Google Shape;196;p17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9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Motor Selection</a:t>
            </a:r>
            <a:endParaRPr/>
          </a:p>
        </p:txBody>
      </p:sp>
      <p:sp>
        <p:nvSpPr>
          <p:cNvPr id="202" name="Google Shape;202;p19"/>
          <p:cNvSpPr txBox="1"/>
          <p:nvPr>
            <p:ph idx="1" type="body"/>
          </p:nvPr>
        </p:nvSpPr>
        <p:spPr>
          <a:xfrm>
            <a:off x="503225" y="1329525"/>
            <a:ext cx="9071100" cy="5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primary motor selection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primary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Identify back up motor selection and what changes to rocket would be required to successfully comply with contest rules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Calculate thrust to on pad weight ratio using average thrust of the backup motor</a:t>
            </a:r>
            <a:endParaRPr sz="2000">
              <a:solidFill>
                <a:srgbClr val="1A1A1A"/>
              </a:solidFill>
            </a:endParaRPr>
          </a:p>
          <a:p>
            <a:pPr indent="-361950" lvl="1" marL="863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○"/>
            </a:pPr>
            <a:r>
              <a:rPr lang="en-US" sz="2000">
                <a:solidFill>
                  <a:srgbClr val="1A1A1A"/>
                </a:solidFill>
              </a:rPr>
              <a:t>Thrust to weight ratio must be a minimum of 5:1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primary motor</a:t>
            </a:r>
            <a:endParaRPr sz="2000">
              <a:solidFill>
                <a:srgbClr val="1A1A1A"/>
              </a:solidFill>
            </a:endParaRPr>
          </a:p>
          <a:p>
            <a:pPr indent="-388620" lvl="0" marL="431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rgbClr val="1A1A1A"/>
                </a:solidFill>
              </a:rPr>
              <a:t>Include a simulation plot for the backup motor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203" name="Google Shape;203;p19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0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3200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Design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/>
          </a:p>
        </p:txBody>
      </p:sp>
      <p:sp>
        <p:nvSpPr>
          <p:cNvPr id="93" name="Google Shape;93;p2"/>
          <p:cNvSpPr txBox="1"/>
          <p:nvPr>
            <p:ph idx="1" type="body"/>
          </p:nvPr>
        </p:nvSpPr>
        <p:spPr>
          <a:xfrm>
            <a:off x="503225" y="1214900"/>
            <a:ext cx="9071100" cy="55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8544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Slides are a template describing information needed.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section can be expanded into more slides as needed. Don't try cramming each listed topic on the same slide.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Place team/school logo in the top left corner.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Put page numbers on the slides.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Formatting and background can be customized. 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animations or videos as reviewers may not have compatible software.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Submit PDR in pdf format for maximum compatibility.</a:t>
            </a:r>
            <a:endParaRPr b="0" i="0" sz="20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544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A PDR should focus on </a:t>
            </a:r>
            <a:r>
              <a:rPr b="1" lang="en-US" sz="2000">
                <a:solidFill>
                  <a:schemeClr val="dk1"/>
                </a:solidFill>
              </a:rPr>
              <a:t>trade studies</a:t>
            </a:r>
            <a:r>
              <a:rPr lang="en-US" sz="2000">
                <a:solidFill>
                  <a:schemeClr val="dk1"/>
                </a:solidFill>
              </a:rPr>
              <a:t>, CDR should focus on final design.</a:t>
            </a:r>
            <a:endParaRPr sz="2000">
              <a:solidFill>
                <a:schemeClr val="dk1"/>
              </a:solidFill>
            </a:endParaRPr>
          </a:p>
          <a:p>
            <a:pPr indent="-38544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 sz="2000">
                <a:solidFill>
                  <a:schemeClr val="dk1"/>
                </a:solidFill>
              </a:rPr>
              <a:t>Use consistent units (metric or standard).</a:t>
            </a:r>
            <a:endParaRPr sz="2000"/>
          </a:p>
          <a:p>
            <a:pPr indent="-38544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●"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include this slide in the presentation. Yes, </a:t>
            </a:r>
            <a:r>
              <a:rPr lang="en-US" sz="2000"/>
              <a:t>someone</a:t>
            </a: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will.</a:t>
            </a:r>
            <a:endParaRPr sz="2000"/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Design Overview</a:t>
            </a:r>
            <a:endParaRPr/>
          </a:p>
        </p:txBody>
      </p:sp>
      <p:sp>
        <p:nvSpPr>
          <p:cNvPr id="216" name="Google Shape;216;p21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</a:t>
            </a:r>
            <a:r>
              <a:rPr lang="en-US"/>
              <a:t>and drawing concept 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Dimensions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380b9122a4_0_1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820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lang="en-US" sz="3200">
                <a:solidFill>
                  <a:srgbClr val="000000"/>
                </a:solidFill>
              </a:rPr>
              <a:t>Payload Descent Control</a:t>
            </a:r>
            <a:endParaRPr/>
          </a:p>
        </p:txBody>
      </p:sp>
      <p:sp>
        <p:nvSpPr>
          <p:cNvPr id="222" name="Google Shape;222;g1380b9122a4_0_14"/>
          <p:cNvSpPr txBox="1"/>
          <p:nvPr>
            <p:ph idx="1" type="body"/>
          </p:nvPr>
        </p:nvSpPr>
        <p:spPr>
          <a:xfrm>
            <a:off x="503225" y="1435850"/>
            <a:ext cx="9071100" cy="550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1150">
            <a:no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Font typeface="Arial"/>
              <a:buChar char="●"/>
            </a:pPr>
            <a:r>
              <a:rPr lang="en-US" sz="2000">
                <a:solidFill>
                  <a:srgbClr val="1A1A1A"/>
                </a:solidFill>
              </a:rPr>
              <a:t>Trade study on descent control devices (include</a:t>
            </a:r>
            <a:r>
              <a:rPr lang="en-US" sz="2000">
                <a:solidFill>
                  <a:srgbClr val="1A1A1A"/>
                </a:solidFill>
              </a:rPr>
              <a:t> results in a table)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Sizes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Shapes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Calculated descent rates</a:t>
            </a:r>
            <a:endParaRPr sz="2000">
              <a:solidFill>
                <a:srgbClr val="1A1A1A"/>
              </a:solidFill>
            </a:endParaRPr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○"/>
            </a:pPr>
            <a:r>
              <a:rPr lang="en-US" sz="2000">
                <a:solidFill>
                  <a:srgbClr val="1A1A1A"/>
                </a:solidFill>
              </a:rPr>
              <a:t>Attachment to payload</a:t>
            </a:r>
            <a:endParaRPr sz="2000">
              <a:solidFill>
                <a:srgbClr val="1A1A1A"/>
              </a:solidFill>
            </a:endParaRPr>
          </a:p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1A1A"/>
              </a:buClr>
              <a:buSzPts val="2000"/>
              <a:buChar char="●"/>
            </a:pPr>
            <a:r>
              <a:rPr lang="en-US" sz="2000">
                <a:solidFill>
                  <a:srgbClr val="1A1A1A"/>
                </a:solidFill>
              </a:rPr>
              <a:t>Show at least two designs </a:t>
            </a:r>
            <a:endParaRPr sz="2000">
              <a:solidFill>
                <a:srgbClr val="1A1A1A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000">
              <a:solidFill>
                <a:srgbClr val="1A1A1A"/>
              </a:solidFill>
            </a:endParaRPr>
          </a:p>
        </p:txBody>
      </p:sp>
      <p:sp>
        <p:nvSpPr>
          <p:cNvPr id="223" name="Google Shape;223;g1380b9122a4_0_14"/>
          <p:cNvSpPr txBox="1"/>
          <p:nvPr>
            <p:ph idx="12" type="sldNum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1975" lIns="111975" spcFirstLastPara="1" rIns="111975" wrap="square" tIns="1119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latin typeface="Arial"/>
                <a:ea typeface="Arial"/>
                <a:cs typeface="Arial"/>
                <a:sym typeface="Arial"/>
              </a:rPr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8d34bbb6b1_0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Design</a:t>
            </a:r>
            <a:endParaRPr/>
          </a:p>
        </p:txBody>
      </p:sp>
      <p:sp>
        <p:nvSpPr>
          <p:cNvPr id="231" name="Google Shape;231;g8d34bbb6b1_0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7025" lvl="0" marL="428625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Trade study of the payload design</a:t>
            </a:r>
            <a:endParaRPr>
              <a:solidFill>
                <a:schemeClr val="dk1"/>
              </a:solidFill>
            </a:endParaRPr>
          </a:p>
          <a:p>
            <a:pPr indent="-327025" lvl="1" marL="860425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−"/>
            </a:pPr>
            <a:r>
              <a:rPr lang="en-US">
                <a:solidFill>
                  <a:schemeClr val="dk1"/>
                </a:solidFill>
              </a:rPr>
              <a:t>Show design concepts</a:t>
            </a:r>
            <a:endParaRPr>
              <a:solidFill>
                <a:schemeClr val="dk1"/>
              </a:solidFill>
            </a:endParaRPr>
          </a:p>
          <a:p>
            <a:pPr indent="-327025" lvl="1" marL="860425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Char char="−"/>
            </a:pPr>
            <a:r>
              <a:rPr lang="en-US">
                <a:solidFill>
                  <a:schemeClr val="dk1"/>
                </a:solidFill>
              </a:rPr>
              <a:t>Identify major mechanical parts</a:t>
            </a:r>
            <a:endParaRPr>
              <a:solidFill>
                <a:schemeClr val="dk1"/>
              </a:solidFill>
            </a:endParaRPr>
          </a:p>
          <a:p>
            <a:pPr indent="-320675" lvl="1" marL="860425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−"/>
            </a:pPr>
            <a:r>
              <a:rPr lang="en-US">
                <a:solidFill>
                  <a:schemeClr val="dk1"/>
                </a:solidFill>
              </a:rPr>
              <a:t>Identify all mechanisms</a:t>
            </a:r>
            <a:endParaRPr>
              <a:solidFill>
                <a:schemeClr val="dk1"/>
              </a:solidFill>
            </a:endParaRPr>
          </a:p>
          <a:p>
            <a:pPr indent="-327025" lvl="0" marL="428625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Show at least two concepts</a:t>
            </a:r>
            <a:endParaRPr>
              <a:solidFill>
                <a:schemeClr val="dk1"/>
              </a:solidFill>
            </a:endParaRPr>
          </a:p>
          <a:p>
            <a:pPr indent="-327025" lvl="0" marL="428625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Indicate selection and reasons for selection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2"/>
          <p:cNvSpPr txBox="1"/>
          <p:nvPr>
            <p:ph type="title"/>
          </p:nvPr>
        </p:nvSpPr>
        <p:spPr>
          <a:xfrm>
            <a:off x="503237" y="174625"/>
            <a:ext cx="9070975" cy="911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Mechanical Layout and Component Trade and Selection</a:t>
            </a:r>
            <a:endParaRPr/>
          </a:p>
        </p:txBody>
      </p:sp>
      <p:sp>
        <p:nvSpPr>
          <p:cNvPr id="238" name="Google Shape;238;p2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study of mechanical design and structure of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structure of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location of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major mechanical parts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at least two concepts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selection and reasons for selection</a:t>
            </a:r>
            <a:endParaRPr/>
          </a:p>
          <a:p>
            <a:pPr indent="-342900" lvl="0" marL="3429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3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Mechanical Materials List</a:t>
            </a:r>
            <a:endParaRPr/>
          </a:p>
        </p:txBody>
      </p:sp>
      <p:sp>
        <p:nvSpPr>
          <p:cNvPr id="246" name="Google Shape;246;p23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/>
              <a:t>Identify materials used for mechanical structure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4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 Mass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Budget</a:t>
            </a:r>
            <a:endParaRPr/>
          </a:p>
        </p:txBody>
      </p:sp>
      <p:sp>
        <p:nvSpPr>
          <p:cNvPr id="253" name="Google Shape;253;p24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98145" lvl="0" marL="428625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Char char="●"/>
            </a:pPr>
            <a:r>
              <a:rPr lang="en-US" sz="2200"/>
              <a:t>Show mass of all components of the selected design</a:t>
            </a:r>
            <a:endParaRPr sz="2200"/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Mass of each structural element in grams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Sources/uncertainties – whether the masses are estimates, from data sheets, measured values, etc.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Total mass of all components and structural elements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 sz="2400">
                <a:solidFill>
                  <a:schemeClr val="dk1"/>
                </a:solidFill>
              </a:rPr>
              <a:t>Margin: The amount of mass (in grams) in which the mass budget meets, exceeds, or falls short of the mass requirement</a:t>
            </a:r>
            <a:endParaRPr sz="24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5"/>
          <p:cNvSpPr txBox="1"/>
          <p:nvPr/>
        </p:nvSpPr>
        <p:spPr>
          <a:xfrm>
            <a:off x="460375" y="3346450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Payload Electronics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Electronics</a:t>
            </a:r>
            <a:endParaRPr/>
          </a:p>
        </p:txBody>
      </p:sp>
      <p:sp>
        <p:nvSpPr>
          <p:cNvPr id="266" name="Google Shape;266;p2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Electronic block diagram showing all major components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Memories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Drivers for mechanisms and actuators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Processor and Memory Trade and Selection</a:t>
            </a:r>
            <a:endParaRPr/>
          </a:p>
        </p:txBody>
      </p:sp>
      <p:sp>
        <p:nvSpPr>
          <p:cNvPr id="273" name="Google Shape;273;p2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at least two different processors considered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Specs of processor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consumption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Interfaces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selected design and reasons for selection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5cd29ba452_0_0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/>
              <a:t>GPS Trade</a:t>
            </a:r>
            <a:endParaRPr/>
          </a:p>
        </p:txBody>
      </p:sp>
      <p:sp>
        <p:nvSpPr>
          <p:cNvPr id="280" name="Google Shape;280;g5cd29ba452_0_0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study of at least two sensors to be used </a:t>
            </a:r>
            <a:r>
              <a:rPr lang="en-US"/>
              <a:t>in payload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selected sensor and reasons for selection</a:t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Presentation Outline</a:t>
            </a:r>
            <a:endParaRPr/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simple outline of the presentation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Indicate team member(s) who will present each section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3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Ground Station Link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 Trade and Selection</a:t>
            </a:r>
            <a:endParaRPr/>
          </a:p>
        </p:txBody>
      </p:sp>
      <p:sp>
        <p:nvSpPr>
          <p:cNvPr id="287" name="Google Shape;287;p3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study for radio selection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at least two options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frequency operation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selection and reason for selection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Ground Station Link 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Radio Antenna Trade and Selection</a:t>
            </a:r>
            <a:endParaRPr/>
          </a:p>
        </p:txBody>
      </p:sp>
      <p:sp>
        <p:nvSpPr>
          <p:cNvPr id="294" name="Google Shape;294;p33"/>
          <p:cNvSpPr txBox="1"/>
          <p:nvPr>
            <p:ph idx="1" type="body"/>
          </p:nvPr>
        </p:nvSpPr>
        <p:spPr>
          <a:xfrm>
            <a:off x="503225" y="5061650"/>
            <a:ext cx="9071100" cy="17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4734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●"/>
            </a:pPr>
            <a:r>
              <a:rPr lang="en-US" sz="1400"/>
              <a:t>Trade Decision (#1 or #2)</a:t>
            </a:r>
            <a:endParaRPr sz="1400"/>
          </a:p>
          <a:p>
            <a:pPr indent="-34734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●"/>
            </a:pPr>
            <a:r>
              <a:rPr lang="en-US" sz="1400"/>
              <a:t>Supporting evidence for decision (Why?)</a:t>
            </a:r>
            <a:endParaRPr sz="1400"/>
          </a:p>
        </p:txBody>
      </p:sp>
      <p:sp>
        <p:nvSpPr>
          <p:cNvPr id="295" name="Google Shape;295;p33"/>
          <p:cNvSpPr txBox="1"/>
          <p:nvPr/>
        </p:nvSpPr>
        <p:spPr>
          <a:xfrm>
            <a:off x="554500" y="1383475"/>
            <a:ext cx="4251300" cy="346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734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b="1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 1</a:t>
            </a:r>
            <a:endParaRPr b="1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675" lvl="1" marL="8604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 study of antennas for the Payload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of antenna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Mounting location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interference issues with structure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Gain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67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selection and reasons for selection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33"/>
          <p:cNvSpPr txBox="1"/>
          <p:nvPr/>
        </p:nvSpPr>
        <p:spPr>
          <a:xfrm>
            <a:off x="5147600" y="1353500"/>
            <a:ext cx="4135500" cy="3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2</a:t>
            </a:r>
            <a:endParaRPr b="1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7344" lvl="0" marL="8858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●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Trade study of antennas for the Payload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675" lvl="1" marL="1317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 of antenna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675" lvl="1" marL="1317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Mounting location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675" lvl="1" marL="1317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interference issues with structure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675" lvl="1" marL="1317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−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Antenna Gain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</a:pPr>
            <a:r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Identify selection and reasons for selection</a:t>
            </a: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Trade and Selection</a:t>
            </a:r>
            <a:endParaRPr/>
          </a:p>
        </p:txBody>
      </p:sp>
      <p:sp>
        <p:nvSpPr>
          <p:cNvPr id="303" name="Google Shape;303;p3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Trade study of power sources for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B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attery selection and configuration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capacity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Mounting method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Protection circuits</a:t>
            </a:r>
            <a:endParaRPr/>
          </a:p>
          <a:p>
            <a:pPr indent="-288925" lvl="2" marL="12922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Short circuit</a:t>
            </a:r>
            <a:endParaRPr/>
          </a:p>
          <a:p>
            <a:pPr indent="-288925" lvl="2" marL="1292225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720"/>
              <a:buFont typeface="Noto Sans Symbols"/>
              <a:buChar char="●"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Over-discharge for lithium ion cells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selection and reason for selection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Distribution</a:t>
            </a:r>
            <a:endParaRPr/>
          </a:p>
        </p:txBody>
      </p:sp>
      <p:sp>
        <p:nvSpPr>
          <p:cNvPr id="310" name="Google Shape;310;p3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Electrical Power System Design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Regulators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distribution to subsystems, mechanisms, actuators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management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6"/>
          <p:cNvSpPr txBox="1"/>
          <p:nvPr>
            <p:ph type="title"/>
          </p:nvPr>
        </p:nvSpPr>
        <p:spPr>
          <a:xfrm>
            <a:off x="503237" y="301625"/>
            <a:ext cx="9071100" cy="65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Power </a:t>
            </a:r>
            <a:r>
              <a:rPr lang="en-US"/>
              <a:t>Budget</a:t>
            </a:r>
            <a:endParaRPr/>
          </a:p>
        </p:txBody>
      </p:sp>
      <p:sp>
        <p:nvSpPr>
          <p:cNvPr id="317" name="Google Shape;317;p36"/>
          <p:cNvSpPr txBox="1"/>
          <p:nvPr>
            <p:ph idx="1" type="body"/>
          </p:nvPr>
        </p:nvSpPr>
        <p:spPr>
          <a:xfrm>
            <a:off x="503237" y="1768475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List power consumption of all electrical components</a:t>
            </a:r>
            <a:endParaRPr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chemeClr val="dk1"/>
                </a:solidFill>
              </a:rPr>
              <a:t>All values are to be in watt-hours</a:t>
            </a:r>
            <a:endParaRPr sz="2400"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−"/>
            </a:pPr>
            <a:r>
              <a:rPr lang="en-US" sz="2400">
                <a:solidFill>
                  <a:schemeClr val="dk1"/>
                </a:solidFill>
              </a:rPr>
              <a:t>Compare to capacity of battery in watt-hours</a:t>
            </a:r>
            <a:endParaRPr sz="2400">
              <a:solidFill>
                <a:schemeClr val="dk1"/>
              </a:solidFill>
            </a:endParaRPr>
          </a:p>
          <a:p>
            <a:pPr indent="-410844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>
                <a:solidFill>
                  <a:schemeClr val="dk1"/>
                </a:solidFill>
              </a:rPr>
              <a:t>Identify how long Payload can operate on batteries</a:t>
            </a:r>
            <a:endParaRPr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7"/>
          <p:cNvSpPr txBox="1"/>
          <p:nvPr/>
        </p:nvSpPr>
        <p:spPr>
          <a:xfrm>
            <a:off x="530225" y="3346450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3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Software Design</a:t>
            </a:r>
            <a:endParaRPr/>
          </a:p>
        </p:txBody>
      </p:sp>
      <p:sp>
        <p:nvSpPr>
          <p:cNvPr id="330" name="Google Shape;330;p3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Flow Chart of software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software states and how software transitions to each state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Power up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Launch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Transmission (bonus)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Landing</a:t>
            </a:r>
            <a:endParaRPr/>
          </a:p>
          <a:p>
            <a:pPr indent="-457200" lvl="0" marL="457200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3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Development Plan</a:t>
            </a:r>
            <a:endParaRPr/>
          </a:p>
        </p:txBody>
      </p:sp>
      <p:sp>
        <p:nvSpPr>
          <p:cNvPr id="337" name="Google Shape;337;p3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plan for software development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Prototyping and prototyping environments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Software subsystem development sequence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Development team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 methodology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5cd29ba452_3_0"/>
          <p:cNvSpPr txBox="1"/>
          <p:nvPr>
            <p:ph type="title"/>
          </p:nvPr>
        </p:nvSpPr>
        <p:spPr>
          <a:xfrm>
            <a:off x="503237" y="301625"/>
            <a:ext cx="9066300" cy="6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Payload Integration</a:t>
            </a:r>
            <a:endParaRPr/>
          </a:p>
        </p:txBody>
      </p:sp>
      <p:sp>
        <p:nvSpPr>
          <p:cNvPr id="345" name="Google Shape;345;g5cd29ba452_3_0"/>
          <p:cNvSpPr txBox="1"/>
          <p:nvPr>
            <p:ph idx="1" type="body"/>
          </p:nvPr>
        </p:nvSpPr>
        <p:spPr>
          <a:xfrm>
            <a:off x="503237" y="1768475"/>
            <a:ext cx="9066300" cy="49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Construction of payload section</a:t>
            </a:r>
            <a:endParaRPr/>
          </a:p>
          <a:p>
            <a:pPr indent="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US"/>
              <a:t>Integration Process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0"/>
          <p:cNvSpPr txBox="1"/>
          <p:nvPr/>
        </p:nvSpPr>
        <p:spPr>
          <a:xfrm>
            <a:off x="525462" y="3360737"/>
            <a:ext cx="9070975" cy="305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Team Organization</a:t>
            </a:r>
            <a:endParaRPr/>
          </a:p>
        </p:txBody>
      </p:sp>
      <p:sp>
        <p:nvSpPr>
          <p:cNvPr id="107" name="Google Shape;107;p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Single slide listing team members and role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Can use an organization chart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Design</a:t>
            </a:r>
            <a:endParaRPr/>
          </a:p>
        </p:txBody>
      </p:sp>
      <p:sp>
        <p:nvSpPr>
          <p:cNvPr id="358" name="Google Shape;358;p4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block diagram of ground station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all major components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42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Antenna Trade and Selection</a:t>
            </a:r>
            <a:endParaRPr/>
          </a:p>
        </p:txBody>
      </p:sp>
      <p:sp>
        <p:nvSpPr>
          <p:cNvPr id="365" name="Google Shape;365;p42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Key trade issues for antenna trade and selection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of antenna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Antenna pattern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Range calculation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Identify if m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ounted or hand</a:t>
            </a:r>
            <a:r>
              <a:rPr lang="en-US"/>
              <a:t>-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held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43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Software</a:t>
            </a:r>
            <a:endParaRPr/>
          </a:p>
        </p:txBody>
      </p:sp>
      <p:sp>
        <p:nvSpPr>
          <p:cNvPr id="372" name="Google Shape;372;p43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Telemetry display </a:t>
            </a:r>
            <a:r>
              <a:rPr lang="en-US"/>
              <a:t>(show prototype of display)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Identify any commercial or open source software packages to be used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 time plotting if implemented</a:t>
            </a:r>
            <a:endParaRPr/>
          </a:p>
          <a:p>
            <a:pPr indent="0" lvl="0" marL="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44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Ground Station Portability</a:t>
            </a:r>
            <a:endParaRPr/>
          </a:p>
        </p:txBody>
      </p:sp>
      <p:sp>
        <p:nvSpPr>
          <p:cNvPr id="379" name="Google Shape;379;p44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Explain how ground station can be made portable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Battery operation life of ground station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5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Testing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46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/>
              <a:t>Payload</a:t>
            </a: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Testing</a:t>
            </a:r>
            <a:endParaRPr/>
          </a:p>
        </p:txBody>
      </p:sp>
      <p:sp>
        <p:nvSpPr>
          <p:cNvPr id="392" name="Google Shape;392;p46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</a:t>
            </a:r>
            <a:r>
              <a:rPr lang="en-US"/>
              <a:t>Payload</a:t>
            </a: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subsystems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during subsystem integration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functional testing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Testing</a:t>
            </a:r>
            <a:endParaRPr/>
          </a:p>
        </p:txBody>
      </p:sp>
      <p:sp>
        <p:nvSpPr>
          <p:cNvPr id="399" name="Google Shape;399;p4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testing of rocket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Parachute deployment testing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067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Char char="−"/>
            </a:pPr>
            <a:r>
              <a:rPr lang="en-US"/>
              <a:t>Payload Deployment testing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test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Flight Operations</a:t>
            </a:r>
            <a:endParaRPr/>
          </a:p>
        </p:txBody>
      </p:sp>
      <p:sp>
        <p:nvSpPr>
          <p:cNvPr id="406" name="Google Shape;406;p4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procedures during launch day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Rocket preparation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Preparation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integration into rocket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Preparations at the launch pad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Payload</a:t>
            </a: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arming process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4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Schedule</a:t>
            </a:r>
            <a:endParaRPr/>
          </a:p>
        </p:txBody>
      </p:sp>
      <p:sp>
        <p:nvSpPr>
          <p:cNvPr id="413" name="Google Shape;413;p49"/>
          <p:cNvSpPr txBox="1"/>
          <p:nvPr>
            <p:ph idx="1" type="body"/>
          </p:nvPr>
        </p:nvSpPr>
        <p:spPr>
          <a:xfrm>
            <a:off x="504837" y="1811600"/>
            <a:ext cx="9071100" cy="49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410844" lvl="0" marL="4286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●"/>
            </a:pPr>
            <a:r>
              <a:rPr lang="en-US">
                <a:solidFill>
                  <a:schemeClr val="dk1"/>
                </a:solidFill>
              </a:rPr>
              <a:t>Show a Gantt chart schedule of the complete development cycle up to contest date</a:t>
            </a:r>
            <a:endParaRPr>
              <a:solidFill>
                <a:schemeClr val="dk1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Component and service schedule</a:t>
            </a:r>
            <a:endParaRPr>
              <a:solidFill>
                <a:srgbClr val="595959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When components are bought and lead times for components</a:t>
            </a:r>
            <a:endParaRPr>
              <a:solidFill>
                <a:srgbClr val="595959"/>
              </a:solidFill>
            </a:endParaRPr>
          </a:p>
          <a:p>
            <a:pPr indent="-384175" lvl="1" marL="860425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−"/>
            </a:pPr>
            <a:r>
              <a:rPr lang="en-US">
                <a:solidFill>
                  <a:schemeClr val="dk1"/>
                </a:solidFill>
              </a:rPr>
              <a:t>Services required (contract machining, PCB, etc.)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50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Program Budget</a:t>
            </a:r>
            <a:endParaRPr/>
          </a:p>
        </p:txBody>
      </p:sp>
      <p:sp>
        <p:nvSpPr>
          <p:cNvPr id="420" name="Google Shape;420;p50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 budget for all parts of the program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Components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11430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rPr lang="en-US"/>
              <a:t>Separate rocket and payload costs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Travel expenses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Acronyms</a:t>
            </a:r>
            <a:endParaRPr/>
          </a:p>
        </p:txBody>
      </p:sp>
      <p:sp>
        <p:nvSpPr>
          <p:cNvPr id="114" name="Google Shape;114;p5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 list of acronyms used throughout the presentation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as reference only. Does not need to be read through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51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Summary</a:t>
            </a:r>
            <a:endParaRPr/>
          </a:p>
        </p:txBody>
      </p:sp>
      <p:sp>
        <p:nvSpPr>
          <p:cNvPr id="427" name="Google Shape;427;p51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Describe state of development efforts, any accomplishments, issues, and way forward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"/>
          <p:cNvSpPr txBox="1"/>
          <p:nvPr>
            <p:ph idx="1" type="subTitle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Overview</a:t>
            </a:r>
            <a:endParaRPr/>
          </a:p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Mission Summary</a:t>
            </a:r>
            <a:endParaRPr/>
          </a:p>
        </p:txBody>
      </p:sp>
      <p:sp>
        <p:nvSpPr>
          <p:cNvPr id="127" name="Google Shape;127;p7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mission objectives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any external objectives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Requirement Summary</a:t>
            </a:r>
            <a:endParaRPr/>
          </a:p>
        </p:txBody>
      </p:sp>
      <p:sp>
        <p:nvSpPr>
          <p:cNvPr id="134" name="Google Shape;134;p8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Overview of system (mission) level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 table to demonstrate understanding of requirements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requirements for the rocket</a:t>
            </a:r>
            <a:endParaRPr/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/>
          <p:nvPr>
            <p:ph type="title"/>
          </p:nvPr>
        </p:nvSpPr>
        <p:spPr>
          <a:xfrm>
            <a:off x="503237" y="301625"/>
            <a:ext cx="9070975" cy="6588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24100">
            <a:noAutofit/>
          </a:bodyPr>
          <a:lstStyle/>
          <a:p>
            <a:pPr indent="0" lvl="0" marL="0" marR="0" rtl="0" algn="ctr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System Level Trade and Selection</a:t>
            </a:r>
            <a:endParaRPr/>
          </a:p>
        </p:txBody>
      </p:sp>
      <p:sp>
        <p:nvSpPr>
          <p:cNvPr id="141" name="Google Shape;141;p9"/>
          <p:cNvSpPr txBox="1"/>
          <p:nvPr>
            <p:ph idx="1" type="body"/>
          </p:nvPr>
        </p:nvSpPr>
        <p:spPr>
          <a:xfrm>
            <a:off x="503237" y="1768475"/>
            <a:ext cx="9070975" cy="49974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8000">
            <a:noAutofit/>
          </a:bodyPr>
          <a:lstStyle/>
          <a:p>
            <a:pPr indent="-327025" lvl="0" marL="428625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two preliminary overall design concepts considered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Configurations of rocket and </a:t>
            </a:r>
            <a:r>
              <a:rPr lang="en-US"/>
              <a:t>Payload</a:t>
            </a:r>
            <a:endParaRPr/>
          </a:p>
          <a:p>
            <a:pPr indent="-327025" lvl="1" marL="8604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Noto Sans Symbols"/>
              <a:buChar char="−"/>
            </a:pPr>
            <a:r>
              <a:rPr lang="en-US"/>
              <a:t>Break up into two teams to come up with independent designs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1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 criteria for final configuration selection</a:t>
            </a:r>
            <a:endParaRPr/>
          </a:p>
          <a:p>
            <a:pPr indent="-327025" lvl="0" marL="428625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Include sketches and diagrams of various concepts considered.</a:t>
            </a:r>
            <a:endParaRPr/>
          </a:p>
          <a:p>
            <a:pPr indent="-342900" lvl="0" marL="342900" marR="0" rtl="0" algn="l">
              <a:lnSpc>
                <a:spcPct val="94000"/>
              </a:lnSpc>
              <a:spcBef>
                <a:spcPts val="14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